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35"/>
  </p:notesMasterIdLst>
  <p:handoutMasterIdLst>
    <p:handoutMasterId r:id="rId36"/>
  </p:handoutMasterIdLst>
  <p:sldIdLst>
    <p:sldId id="257" r:id="rId2"/>
    <p:sldId id="277" r:id="rId3"/>
    <p:sldId id="261" r:id="rId4"/>
    <p:sldId id="278" r:id="rId5"/>
    <p:sldId id="309" r:id="rId6"/>
    <p:sldId id="303" r:id="rId7"/>
    <p:sldId id="304" r:id="rId8"/>
    <p:sldId id="305" r:id="rId9"/>
    <p:sldId id="306" r:id="rId10"/>
    <p:sldId id="307" r:id="rId11"/>
    <p:sldId id="308" r:id="rId12"/>
    <p:sldId id="280" r:id="rId13"/>
    <p:sldId id="281" r:id="rId14"/>
    <p:sldId id="282" r:id="rId15"/>
    <p:sldId id="288" r:id="rId16"/>
    <p:sldId id="289" r:id="rId17"/>
    <p:sldId id="287" r:id="rId18"/>
    <p:sldId id="285" r:id="rId19"/>
    <p:sldId id="295" r:id="rId20"/>
    <p:sldId id="274" r:id="rId21"/>
    <p:sldId id="290" r:id="rId22"/>
    <p:sldId id="284" r:id="rId23"/>
    <p:sldId id="296" r:id="rId24"/>
    <p:sldId id="286" r:id="rId25"/>
    <p:sldId id="293" r:id="rId26"/>
    <p:sldId id="302" r:id="rId27"/>
    <p:sldId id="292" r:id="rId28"/>
    <p:sldId id="297" r:id="rId29"/>
    <p:sldId id="298" r:id="rId30"/>
    <p:sldId id="299" r:id="rId31"/>
    <p:sldId id="300" r:id="rId32"/>
    <p:sldId id="301" r:id="rId33"/>
    <p:sldId id="283" r:id="rId3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7D7CEE-7DCD-40C6-86C5-3637E51E4712}" v="7" dt="2020-10-17T14:06:36.303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94656"/>
  </p:normalViewPr>
  <p:slideViewPr>
    <p:cSldViewPr>
      <p:cViewPr varScale="1">
        <p:scale>
          <a:sx n="87" d="100"/>
          <a:sy n="87" d="100"/>
        </p:scale>
        <p:origin x="96" y="630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10/17/2020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10/17/2020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89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52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52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67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92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56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89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39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50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63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89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72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13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19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</a:t>
            </a:r>
            <a:r>
              <a:rPr lang="en-US" dirty="0"/>
              <a:t>5</a:t>
            </a:r>
            <a:r>
              <a:rPr lang="en-US"/>
              <a:t> </a:t>
            </a:r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99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77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46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map" descr="Map of North America"/>
          <p:cNvSpPr>
            <a:spLocks noEditPoints="1"/>
          </p:cNvSpPr>
          <p:nvPr/>
        </p:nvSpPr>
        <p:spPr bwMode="auto">
          <a:xfrm>
            <a:off x="4473575" y="3175"/>
            <a:ext cx="771525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922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365A1-D08F-4163-A48F-574F5A8B08BB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5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BD15-6169-4F5B-A109-A869ED88167E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8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4E6EE-E4C7-4C54-AA33-D24FC6441998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ap" descr="Map of North America">
            <a:extLst>
              <a:ext uri="{FF2B5EF4-FFF2-40B4-BE49-F238E27FC236}">
                <a16:creationId xmlns:a16="http://schemas.microsoft.com/office/drawing/2014/main" id="{E60E6390-30FA-4B5D-9061-30CBB0DB19C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027613" y="-609600"/>
            <a:ext cx="3198813" cy="2843389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91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845AF-672B-488A-881E-6E27F6156EAB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2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A4940-7F04-44EE-9ED5-BEC598359599}" type="datetime1">
              <a:rPr lang="en-US" smtClean="0"/>
              <a:t>10/17/2020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44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4528F-0F96-4C65-B8AF-D2A1168FCCB5}" type="datetime1">
              <a:rPr lang="en-US" smtClean="0"/>
              <a:t>10/17/2020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5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FFCA8-949B-4C4B-88E3-D1A67566DDFC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3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CA00-3225-4FE5-8887-17546E635ED0}" type="datetime1">
              <a:rPr lang="en-US" smtClean="0"/>
              <a:t>10/17/2020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8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038600"/>
            <a:ext cx="3886200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F72E-C84C-4385-A47E-E3DFFC7623FA}" type="datetime1">
              <a:rPr lang="en-US" smtClean="0"/>
              <a:t>10/17/2020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038601"/>
            <a:ext cx="3886200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B2C8-FED9-4752-B8D0-935D959144BB}" type="datetime1">
              <a:rPr lang="en-US" smtClean="0"/>
              <a:t>10/17/2020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0B4CC2D-5841-49B5-B101-95A01E3776A5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6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5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</a:t>
            </a:r>
            <a:br>
              <a:rPr lang="en-US" dirty="0"/>
            </a:br>
            <a:r>
              <a:rPr lang="en-US" dirty="0" err="1"/>
              <a:t>ImmigratioN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UCI Data Boot Camp</a:t>
            </a:r>
            <a:br>
              <a:rPr lang="en-US" dirty="0"/>
            </a:br>
            <a:r>
              <a:rPr lang="en-US" dirty="0"/>
              <a:t>Project 2: Group 6</a:t>
            </a:r>
            <a:br>
              <a:rPr lang="en-US" dirty="0"/>
            </a:br>
            <a:r>
              <a:rPr lang="en-US" dirty="0"/>
              <a:t>Said </a:t>
            </a:r>
            <a:r>
              <a:rPr lang="en-US" dirty="0" err="1"/>
              <a:t>Pakyari</a:t>
            </a:r>
            <a:r>
              <a:rPr lang="en-US" dirty="0"/>
              <a:t>, Max </a:t>
            </a:r>
            <a:r>
              <a:rPr lang="en-US" dirty="0" err="1"/>
              <a:t>Oteng</a:t>
            </a:r>
            <a:r>
              <a:rPr lang="en-US" dirty="0"/>
              <a:t>, Trevor Towers, Scott Leslie</a:t>
            </a:r>
          </a:p>
        </p:txBody>
      </p:sp>
    </p:spTree>
    <p:extLst>
      <p:ext uri="{BB962C8B-B14F-4D97-AF65-F5344CB8AC3E}">
        <p14:creationId xmlns:p14="http://schemas.microsoft.com/office/powerpoint/2010/main" val="18138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401908C-7AC0-4306-A9D5-5E38227C12A5}"/>
              </a:ext>
            </a:extLst>
          </p:cNvPr>
          <p:cNvSpPr/>
          <p:nvPr/>
        </p:nvSpPr>
        <p:spPr>
          <a:xfrm>
            <a:off x="527110" y="1985088"/>
            <a:ext cx="47244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400" b="0" i="0" dirty="0" err="1">
                <a:effectLst/>
                <a:latin typeface="Times New Roman" panose="02020603050405020304" pitchFamily="18" charset="0"/>
              </a:rPr>
              <a:t>immigrants_by_state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Immigrants’ distribution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br>
              <a:rPr lang="en-US" dirty="0"/>
            </a:br>
            <a:br>
              <a:rPr lang="en-US" dirty="0"/>
            </a:br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8181F-388A-4FF1-9006-5D869F31673D}"/>
              </a:ext>
            </a:extLst>
          </p:cNvPr>
          <p:cNvSpPr/>
          <p:nvPr/>
        </p:nvSpPr>
        <p:spPr>
          <a:xfrm>
            <a:off x="527110" y="1609531"/>
            <a:ext cx="47244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400" b="0" i="0" dirty="0" err="1">
                <a:effectLst/>
                <a:latin typeface="Times New Roman" panose="02020603050405020304" pitchFamily="18" charset="0"/>
              </a:rPr>
              <a:t>immigrants_by_county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984693-76AC-488F-93AB-BF5D50D5B43E}"/>
              </a:ext>
            </a:extLst>
          </p:cNvPr>
          <p:cNvSpPr/>
          <p:nvPr/>
        </p:nvSpPr>
        <p:spPr>
          <a:xfrm>
            <a:off x="5195493" y="1988975"/>
            <a:ext cx="2705944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Mexico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C0ED43-182E-49FA-A18F-3E288A03B49E}"/>
              </a:ext>
            </a:extLst>
          </p:cNvPr>
          <p:cNvSpPr/>
          <p:nvPr/>
        </p:nvSpPr>
        <p:spPr>
          <a:xfrm>
            <a:off x="5195493" y="2746312"/>
            <a:ext cx="2705944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region:Europe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02E919-4A0F-49A9-A453-F7DE3B0B48B9}"/>
              </a:ext>
            </a:extLst>
          </p:cNvPr>
          <p:cNvSpPr/>
          <p:nvPr/>
        </p:nvSpPr>
        <p:spPr>
          <a:xfrm>
            <a:off x="5195493" y="3103208"/>
            <a:ext cx="2705944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8DBF46-3394-40AD-B541-24351089FB3D}"/>
              </a:ext>
            </a:extLst>
          </p:cNvPr>
          <p:cNvSpPr/>
          <p:nvPr/>
        </p:nvSpPr>
        <p:spPr>
          <a:xfrm>
            <a:off x="7901437" y="1991696"/>
            <a:ext cx="17867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65C82D-B464-4A13-8FBF-A1EC0343D387}"/>
              </a:ext>
            </a:extLst>
          </p:cNvPr>
          <p:cNvSpPr/>
          <p:nvPr/>
        </p:nvSpPr>
        <p:spPr>
          <a:xfrm>
            <a:off x="9677275" y="1983533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C550F-9548-4A4B-8DF6-0D7BF2C0CFDA}"/>
              </a:ext>
            </a:extLst>
          </p:cNvPr>
          <p:cNvSpPr/>
          <p:nvPr/>
        </p:nvSpPr>
        <p:spPr>
          <a:xfrm>
            <a:off x="5195493" y="1609531"/>
            <a:ext cx="2705944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effectLst/>
                <a:latin typeface="Times New Roman" panose="02020603050405020304" pitchFamily="18" charset="0"/>
              </a:rPr>
              <a:t>countries or regions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73D511-6D7C-4680-A3E3-42A256C3DA3B}"/>
              </a:ext>
            </a:extLst>
          </p:cNvPr>
          <p:cNvSpPr/>
          <p:nvPr/>
        </p:nvSpPr>
        <p:spPr>
          <a:xfrm>
            <a:off x="5195493" y="2360644"/>
            <a:ext cx="2705944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Mexico&amp;India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FB8827-9CA5-456A-BA88-0005E13EF20E}"/>
              </a:ext>
            </a:extLst>
          </p:cNvPr>
          <p:cNvSpPr/>
          <p:nvPr/>
        </p:nvSpPr>
        <p:spPr>
          <a:xfrm>
            <a:off x="7901437" y="1602533"/>
            <a:ext cx="1780563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/years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845041-65C6-455A-A7D8-62BA2A53F5D9}"/>
              </a:ext>
            </a:extLst>
          </p:cNvPr>
          <p:cNvSpPr/>
          <p:nvPr/>
        </p:nvSpPr>
        <p:spPr>
          <a:xfrm>
            <a:off x="7907625" y="2367840"/>
            <a:ext cx="177437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2010&amp;2015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EB92DD-D505-4192-AA0E-24EB7CEFCD5E}"/>
              </a:ext>
            </a:extLst>
          </p:cNvPr>
          <p:cNvSpPr/>
          <p:nvPr/>
        </p:nvSpPr>
        <p:spPr>
          <a:xfrm>
            <a:off x="7907625" y="2735428"/>
            <a:ext cx="177437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2008:2015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9284D3-09D1-4D11-B7FF-B5CE9660A797}"/>
              </a:ext>
            </a:extLst>
          </p:cNvPr>
          <p:cNvSpPr/>
          <p:nvPr/>
        </p:nvSpPr>
        <p:spPr>
          <a:xfrm>
            <a:off x="7901437" y="3106126"/>
            <a:ext cx="17867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AA4C62-A51D-47CA-9841-E6A07A03BD56}"/>
              </a:ext>
            </a:extLst>
          </p:cNvPr>
          <p:cNvSpPr/>
          <p:nvPr/>
        </p:nvSpPr>
        <p:spPr>
          <a:xfrm>
            <a:off x="9664861" y="1605256"/>
            <a:ext cx="772951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/top</a:t>
            </a:r>
            <a:endParaRPr lang="en-US" sz="2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068DF6-3C1B-4891-99FF-22E2ADD66CB3}"/>
              </a:ext>
            </a:extLst>
          </p:cNvPr>
          <p:cNvSpPr/>
          <p:nvPr/>
        </p:nvSpPr>
        <p:spPr>
          <a:xfrm>
            <a:off x="9677275" y="2350147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83BB9C-C33F-4E77-BE55-94C445C227C6}"/>
              </a:ext>
            </a:extLst>
          </p:cNvPr>
          <p:cNvSpPr/>
          <p:nvPr/>
        </p:nvSpPr>
        <p:spPr>
          <a:xfrm>
            <a:off x="9677275" y="2735428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327393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73876-392D-4861-A0EE-3DE461B1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State’s Immigrants diversity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90FFD-1E76-48C5-9F1F-1492D2C24394}"/>
              </a:ext>
            </a:extLst>
          </p:cNvPr>
          <p:cNvSpPr/>
          <p:nvPr/>
        </p:nvSpPr>
        <p:spPr>
          <a:xfrm>
            <a:off x="1188034" y="2057400"/>
            <a:ext cx="47244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400" b="0" i="0" dirty="0" err="1">
                <a:effectLst/>
                <a:latin typeface="Times New Roman" panose="02020603050405020304" pitchFamily="18" charset="0"/>
              </a:rPr>
              <a:t>diversity_by_state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F40589-EA96-4F91-8B3A-0A88FD169D34}"/>
              </a:ext>
            </a:extLst>
          </p:cNvPr>
          <p:cNvSpPr/>
          <p:nvPr/>
        </p:nvSpPr>
        <p:spPr>
          <a:xfrm>
            <a:off x="5856417" y="2436844"/>
            <a:ext cx="168579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California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9E855-5F15-4A7E-AEC5-71B75F4401CE}"/>
              </a:ext>
            </a:extLst>
          </p:cNvPr>
          <p:cNvSpPr/>
          <p:nvPr/>
        </p:nvSpPr>
        <p:spPr>
          <a:xfrm>
            <a:off x="7548419" y="2446563"/>
            <a:ext cx="17867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10C654-4E2A-4DED-A9A2-7EE240254F69}"/>
              </a:ext>
            </a:extLst>
          </p:cNvPr>
          <p:cNvSpPr/>
          <p:nvPr/>
        </p:nvSpPr>
        <p:spPr>
          <a:xfrm>
            <a:off x="9324257" y="2438400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2FA5CE-3CC7-43D9-AB2D-E7F8D1CA19B3}"/>
              </a:ext>
            </a:extLst>
          </p:cNvPr>
          <p:cNvSpPr/>
          <p:nvPr/>
        </p:nvSpPr>
        <p:spPr>
          <a:xfrm>
            <a:off x="5856417" y="2057400"/>
            <a:ext cx="1685795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effectLst/>
                <a:latin typeface="Times New Roman" panose="02020603050405020304" pitchFamily="18" charset="0"/>
              </a:rPr>
              <a:t>Location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3C4696-ECCB-4E59-AACA-5ED740343042}"/>
              </a:ext>
            </a:extLst>
          </p:cNvPr>
          <p:cNvSpPr/>
          <p:nvPr/>
        </p:nvSpPr>
        <p:spPr>
          <a:xfrm>
            <a:off x="7548419" y="2057400"/>
            <a:ext cx="1780563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/years</a:t>
            </a:r>
            <a:r>
              <a:rPr lang="en-US" sz="2400" b="0" i="0" dirty="0">
                <a:effectLst/>
                <a:latin typeface="Times New Roman" panose="02020603050405020304" pitchFamily="18" charset="0"/>
              </a:rPr>
              <a:t>/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6DC137-F54A-4B22-AF51-86998DFB4B32}"/>
              </a:ext>
            </a:extLst>
          </p:cNvPr>
          <p:cNvSpPr/>
          <p:nvPr/>
        </p:nvSpPr>
        <p:spPr>
          <a:xfrm>
            <a:off x="7554607" y="2822707"/>
            <a:ext cx="177437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2010&amp;2015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0F798E-D645-4A1B-B775-8FD0EA5EB86A}"/>
              </a:ext>
            </a:extLst>
          </p:cNvPr>
          <p:cNvSpPr/>
          <p:nvPr/>
        </p:nvSpPr>
        <p:spPr>
          <a:xfrm>
            <a:off x="7554607" y="3190295"/>
            <a:ext cx="177437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2008:2015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4C7A6-E014-47EA-B3B5-F5EB0281075B}"/>
              </a:ext>
            </a:extLst>
          </p:cNvPr>
          <p:cNvSpPr/>
          <p:nvPr/>
        </p:nvSpPr>
        <p:spPr>
          <a:xfrm>
            <a:off x="7548419" y="3560993"/>
            <a:ext cx="17867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ECCFCE-363F-457C-B8D2-176F3BFA067C}"/>
              </a:ext>
            </a:extLst>
          </p:cNvPr>
          <p:cNvSpPr/>
          <p:nvPr/>
        </p:nvSpPr>
        <p:spPr>
          <a:xfrm>
            <a:off x="9311843" y="2060123"/>
            <a:ext cx="772951" cy="381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</a:rPr>
              <a:t>/top</a:t>
            </a:r>
            <a:endParaRPr lang="en-US" sz="2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6AEADC-3768-4EBE-BA2C-055B6A7AD4D7}"/>
              </a:ext>
            </a:extLst>
          </p:cNvPr>
          <p:cNvSpPr/>
          <p:nvPr/>
        </p:nvSpPr>
        <p:spPr>
          <a:xfrm>
            <a:off x="9324257" y="2805014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34EA0A-DDC7-446A-B192-86A3548BCF76}"/>
              </a:ext>
            </a:extLst>
          </p:cNvPr>
          <p:cNvSpPr/>
          <p:nvPr/>
        </p:nvSpPr>
        <p:spPr>
          <a:xfrm>
            <a:off x="9324257" y="3190295"/>
            <a:ext cx="77295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F8410A-AAFF-49F4-B1D8-055628705829}"/>
              </a:ext>
            </a:extLst>
          </p:cNvPr>
          <p:cNvSpPr/>
          <p:nvPr/>
        </p:nvSpPr>
        <p:spPr>
          <a:xfrm>
            <a:off x="5850210" y="2804826"/>
            <a:ext cx="168579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Texas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6241F9-D86D-4166-8561-7FA41F7E613E}"/>
              </a:ext>
            </a:extLst>
          </p:cNvPr>
          <p:cNvSpPr/>
          <p:nvPr/>
        </p:nvSpPr>
        <p:spPr>
          <a:xfrm>
            <a:off x="5850210" y="3170087"/>
            <a:ext cx="1685795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407816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Bar Charts</a:t>
            </a:r>
          </a:p>
          <a:p>
            <a:pPr lvl="1"/>
            <a:r>
              <a:rPr lang="en-US" dirty="0"/>
              <a:t>What we have</a:t>
            </a:r>
          </a:p>
          <a:p>
            <a:pPr lvl="1"/>
            <a:r>
              <a:rPr lang="en-US" dirty="0"/>
              <a:t>What they Show</a:t>
            </a:r>
          </a:p>
          <a:p>
            <a:pPr lvl="0"/>
            <a:r>
              <a:rPr lang="en-US" dirty="0"/>
              <a:t>Pie Charts</a:t>
            </a:r>
          </a:p>
          <a:p>
            <a:pPr lvl="1"/>
            <a:r>
              <a:rPr lang="en-US" dirty="0"/>
              <a:t>What we have</a:t>
            </a:r>
          </a:p>
          <a:p>
            <a:pPr lvl="1"/>
            <a:r>
              <a:rPr lang="en-US" dirty="0"/>
              <a:t>What they Show</a:t>
            </a:r>
          </a:p>
          <a:p>
            <a:r>
              <a:rPr lang="en-US" dirty="0"/>
              <a:t>Bubble Map</a:t>
            </a:r>
          </a:p>
          <a:p>
            <a:pPr lvl="1"/>
            <a:r>
              <a:rPr lang="en-US" dirty="0"/>
              <a:t>What we have</a:t>
            </a:r>
          </a:p>
          <a:p>
            <a:pPr lvl="1"/>
            <a:r>
              <a:rPr lang="en-US" dirty="0"/>
              <a:t>What they Show</a:t>
            </a:r>
          </a:p>
        </p:txBody>
      </p:sp>
    </p:spTree>
    <p:extLst>
      <p:ext uri="{BB962C8B-B14F-4D97-AF65-F5344CB8AC3E}">
        <p14:creationId xmlns:p14="http://schemas.microsoft.com/office/powerpoint/2010/main" val="367343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2" y="533400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Demonstrations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GB" sz="3200" dirty="0"/>
              <a:t>A Bubble Map : Flow</a:t>
            </a:r>
          </a:p>
          <a:p>
            <a:endParaRPr lang="en-GB" sz="3200" dirty="0"/>
          </a:p>
          <a:p>
            <a:r>
              <a:rPr lang="en-GB" sz="3200" dirty="0"/>
              <a:t>Interactive Bar Charts: Demographic Profiles of Immigrations</a:t>
            </a:r>
          </a:p>
          <a:p>
            <a:endParaRPr lang="en-GB" sz="3200" dirty="0"/>
          </a:p>
          <a:p>
            <a:r>
              <a:rPr lang="en-GB" sz="3200" dirty="0"/>
              <a:t>Interactive Pie Charts: Diversity of nationality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56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457200"/>
            <a:ext cx="9753600" cy="9445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Analysis of flow and demographic profiles of immigrants in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676400"/>
            <a:ext cx="9753600" cy="47244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What the visualizations tell us</a:t>
            </a:r>
          </a:p>
          <a:p>
            <a:pPr marL="45720" indent="0">
              <a:buNone/>
            </a:pPr>
            <a:r>
              <a:rPr lang="en-GB" u="sng" dirty="0"/>
              <a:t>1. Settlement:</a:t>
            </a:r>
          </a:p>
          <a:p>
            <a:r>
              <a:rPr lang="en-GB" dirty="0"/>
              <a:t>Preferred States: Most settle in California, New York and Florida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Preferred Counties: Los Angeles (CA), Miami-Dade (FL), Cook County(IL), King (WA)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Most widely distributed: Central Asians and Sub-Saharan Africans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u="sng" dirty="0"/>
              <a:t>Demonstration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Where immigrants from Ghana settle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1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F558B-183E-5240-8EAC-9B677FC2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settlement by county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E11B99-92B4-7E45-9B90-6814D8FB3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299" y="1828800"/>
            <a:ext cx="885022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4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92F1-0C04-DC49-A25A-C4FA2468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Demonstration: immigrants from </a:t>
            </a:r>
            <a:r>
              <a:rPr lang="en-US" sz="3600" dirty="0" err="1"/>
              <a:t>ghana</a:t>
            </a:r>
            <a:endParaRPr lang="en-US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496A3D-DD8D-1B41-AA07-4BE0AA43F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1828800"/>
            <a:ext cx="99060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1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90BF-3E0D-CC48-9DF3-F709A4C4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BF95C-2420-B147-A3E5-E6E2ADA3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the visualizations tell us</a:t>
            </a:r>
          </a:p>
          <a:p>
            <a:r>
              <a:rPr lang="en-US" u="sng" dirty="0"/>
              <a:t>2. Age Demographics:</a:t>
            </a:r>
          </a:p>
          <a:p>
            <a:endParaRPr lang="en-US" dirty="0"/>
          </a:p>
          <a:p>
            <a:r>
              <a:rPr lang="en-US" dirty="0"/>
              <a:t>Most immigrants from Sub Saharan Africa and Asia (Central and South) tend to be younger &lt; 20 </a:t>
            </a:r>
            <a:r>
              <a:rPr lang="en-US" dirty="0" err="1"/>
              <a:t>yrs</a:t>
            </a:r>
            <a:endParaRPr lang="en-US" dirty="0"/>
          </a:p>
          <a:p>
            <a:endParaRPr lang="en-US" dirty="0"/>
          </a:p>
          <a:p>
            <a:r>
              <a:rPr lang="en-US" dirty="0"/>
              <a:t>Immigrants from Europe and Canada tend to be relatively older &gt; 20 </a:t>
            </a:r>
            <a:r>
              <a:rPr lang="en-US" dirty="0" err="1"/>
              <a:t>yrs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5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A06E7-E49E-4467-8E2B-A888D413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18641"/>
            <a:ext cx="10972800" cy="4708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2" y="563639"/>
            <a:ext cx="9220202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269380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7BF2-E70E-5E46-83AC-B616C53A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AE4B0-4D7D-3345-BFE2-2C60DA287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the visualizations tell us</a:t>
            </a:r>
          </a:p>
          <a:p>
            <a:r>
              <a:rPr lang="en-US" u="sng" dirty="0"/>
              <a:t>3.  Education attainment: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Immigrants tend to have higher education (Bachelor degree and higher) than natural born Americans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South Asian Immigrants tend to have more advanced degrees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Immigrants from Mexico tend to have 2-year college education or lower.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4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838201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20DAB9-6512-49FC-A0E9-69FA5AE96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7614" y="3048000"/>
            <a:ext cx="8000998" cy="31242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 and Deploy Visualizations that provide insight into Immigration profile of the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Analyze Immigration across Demographics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Geographically Map Immigration from the World to locations in the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Perform analysis to describe the Immigration landscape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 Conclusions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1279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2" y="304800"/>
            <a:ext cx="8839200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0722C-3BA6-4476-8BDA-736C33B43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600200"/>
            <a:ext cx="10972800" cy="470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BD64-8389-404B-B6A7-DE904DBBE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998AF-5663-4340-93C2-0F358ED4C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the visualizations tell us</a:t>
            </a:r>
          </a:p>
          <a:p>
            <a:r>
              <a:rPr lang="en-US" u="sng" dirty="0"/>
              <a:t>4. Income Demographics</a:t>
            </a:r>
          </a:p>
          <a:p>
            <a:endParaRPr lang="en-US" dirty="0"/>
          </a:p>
          <a:p>
            <a:r>
              <a:rPr lang="en-US" dirty="0"/>
              <a:t>Immigrants tend to have higher education (Bachelor degree and higher) than natural born Americans</a:t>
            </a:r>
          </a:p>
          <a:p>
            <a:endParaRPr lang="en-US" dirty="0"/>
          </a:p>
          <a:p>
            <a:r>
              <a:rPr lang="en-US" dirty="0"/>
              <a:t>South Asian Immigrants tend to have more advanced degrees</a:t>
            </a:r>
          </a:p>
          <a:p>
            <a:endParaRPr lang="en-US" dirty="0"/>
          </a:p>
          <a:p>
            <a:r>
              <a:rPr lang="en-US" dirty="0"/>
              <a:t>Immigrants from Mexico tend to have 2-year college education or lower.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E23128-44C7-48FC-AC18-20521DCF4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35750"/>
            <a:ext cx="10972800" cy="470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228600"/>
            <a:ext cx="9144002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18487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FB73-99FB-D345-903C-B95F26E4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A4D43-D12A-E54D-B5F9-D5A575DFB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 the visualizations tell us</a:t>
            </a:r>
          </a:p>
          <a:p>
            <a:r>
              <a:rPr lang="en-US" u="sng" dirty="0"/>
              <a:t>5. Median income:</a:t>
            </a:r>
          </a:p>
          <a:p>
            <a:endParaRPr lang="en-US" dirty="0"/>
          </a:p>
          <a:p>
            <a:r>
              <a:rPr lang="en-US" dirty="0"/>
              <a:t>Majority of immigrants earn more than $48K</a:t>
            </a:r>
          </a:p>
          <a:p>
            <a:endParaRPr lang="en-US" dirty="0"/>
          </a:p>
          <a:p>
            <a:r>
              <a:rPr lang="en-US" dirty="0"/>
              <a:t>About half of Mexican immigrants earn less than $48K</a:t>
            </a:r>
          </a:p>
          <a:p>
            <a:endParaRPr lang="en-US" dirty="0"/>
          </a:p>
          <a:p>
            <a:r>
              <a:rPr lang="en-US" dirty="0"/>
              <a:t>A little more than 40% of immigrants from South Asia earn more than $125k+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2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FB0A10-7175-4F0E-9D4B-F2D913F0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68491"/>
            <a:ext cx="10972800" cy="4658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548959"/>
            <a:ext cx="94488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26209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A0C96-9497-274C-AB5C-35CC7472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4172E-EA10-1A4C-9B3D-6989F1469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 the visualizations tell us</a:t>
            </a:r>
          </a:p>
          <a:p>
            <a:r>
              <a:rPr lang="en-US" u="sng" dirty="0"/>
              <a:t>5. Job type:</a:t>
            </a:r>
          </a:p>
          <a:p>
            <a:endParaRPr lang="en-US" dirty="0"/>
          </a:p>
          <a:p>
            <a:r>
              <a:rPr lang="en-US" dirty="0"/>
              <a:t>Immigrants from South Asia: Management, Science</a:t>
            </a:r>
          </a:p>
          <a:p>
            <a:endParaRPr lang="en-US" dirty="0"/>
          </a:p>
          <a:p>
            <a:r>
              <a:rPr lang="en-US" dirty="0"/>
              <a:t>Immigrants from Mexico and Central America: Farming, Food services, Cleaning and Transportation</a:t>
            </a:r>
          </a:p>
          <a:p>
            <a:endParaRPr lang="en-US" dirty="0"/>
          </a:p>
          <a:p>
            <a:r>
              <a:rPr lang="en-US" dirty="0"/>
              <a:t>Immigrants from Sub Saharan Africa: Healthcare and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27230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CBEC82-7148-4B91-85D1-88682F9D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19201"/>
            <a:ext cx="10972800" cy="470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548959"/>
            <a:ext cx="94488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242384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8EF-05EF-1A4C-90A5-3B3B343E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6D697-557F-554E-9FD7-2AD8897F6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 the visualizations tell us</a:t>
            </a:r>
          </a:p>
          <a:p>
            <a:r>
              <a:rPr lang="en-US" u="sng" dirty="0"/>
              <a:t>6. Diversity in Nationality:</a:t>
            </a:r>
          </a:p>
          <a:p>
            <a:r>
              <a:rPr lang="en-US" dirty="0"/>
              <a:t>US: 14% from Mexico; [top 3: Mexico, China, India]</a:t>
            </a:r>
          </a:p>
          <a:p>
            <a:r>
              <a:rPr lang="en-US" dirty="0"/>
              <a:t>CA: 20% from Mexico; [top 3: Mexico, China, Philippines]</a:t>
            </a:r>
          </a:p>
          <a:p>
            <a:r>
              <a:rPr lang="en-US" dirty="0"/>
              <a:t>IL: 24% from Mexico; [top 3: Mexico, India, Poland]</a:t>
            </a:r>
          </a:p>
          <a:p>
            <a:r>
              <a:rPr lang="en-US" dirty="0"/>
              <a:t>NY/NJ: 16% from Dominican Rep; [top 3: Dominican Rep, China, India]</a:t>
            </a:r>
          </a:p>
          <a:p>
            <a:r>
              <a:rPr lang="en-US" dirty="0"/>
              <a:t>FL: 16% from China; [top 3 are China, Columbia, Venezuela]</a:t>
            </a:r>
          </a:p>
          <a:p>
            <a:endParaRPr lang="en-US" dirty="0"/>
          </a:p>
          <a:p>
            <a:endParaRPr lang="en-US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3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328C-C3C8-3B41-AC54-E7F0EAFD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DCDF0-616C-6B4B-9576-3BA077561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508029"/>
            <a:ext cx="7696201" cy="5075333"/>
          </a:xfrm>
        </p:spPr>
      </p:pic>
    </p:spTree>
    <p:extLst>
      <p:ext uri="{BB962C8B-B14F-4D97-AF65-F5344CB8AC3E}">
        <p14:creationId xmlns:p14="http://schemas.microsoft.com/office/powerpoint/2010/main" val="399418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9B016-C3C2-3146-BE26-466D19B2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F11C23-2C79-504F-9DAA-59EA75190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5" y="1600200"/>
            <a:ext cx="7556434" cy="4983162"/>
          </a:xfrm>
        </p:spPr>
      </p:pic>
    </p:spTree>
    <p:extLst>
      <p:ext uri="{BB962C8B-B14F-4D97-AF65-F5344CB8AC3E}">
        <p14:creationId xmlns:p14="http://schemas.microsoft.com/office/powerpoint/2010/main" val="32295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Sources/Preparation</a:t>
            </a:r>
          </a:p>
          <a:p>
            <a:pPr lvl="1"/>
            <a:r>
              <a:rPr lang="en-US" dirty="0"/>
              <a:t>Scott</a:t>
            </a:r>
          </a:p>
          <a:p>
            <a:r>
              <a:rPr lang="en-US" dirty="0"/>
              <a:t>ETL/Webify Data</a:t>
            </a:r>
          </a:p>
          <a:p>
            <a:pPr lvl="1"/>
            <a:r>
              <a:rPr lang="en-US" dirty="0"/>
              <a:t>Saeed</a:t>
            </a:r>
          </a:p>
          <a:p>
            <a:r>
              <a:rPr lang="en-US" dirty="0"/>
              <a:t>Visualization Features and Functions</a:t>
            </a:r>
          </a:p>
          <a:p>
            <a:pPr lvl="1"/>
            <a:r>
              <a:rPr lang="en-US" dirty="0"/>
              <a:t>Trevor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157054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F485-60E2-0047-BC9B-4769D141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30AE55-24D3-DD4B-B976-20A88BF79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13" y="1600200"/>
            <a:ext cx="7602199" cy="5013342"/>
          </a:xfrm>
        </p:spPr>
      </p:pic>
    </p:spTree>
    <p:extLst>
      <p:ext uri="{BB962C8B-B14F-4D97-AF65-F5344CB8AC3E}">
        <p14:creationId xmlns:p14="http://schemas.microsoft.com/office/powerpoint/2010/main" val="10549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7B860-95C9-C745-94DD-6D759013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0312D-AFD7-944E-81D5-FEBC91A7F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13" y="1600200"/>
            <a:ext cx="7556434" cy="4983162"/>
          </a:xfrm>
        </p:spPr>
      </p:pic>
    </p:spTree>
    <p:extLst>
      <p:ext uri="{BB962C8B-B14F-4D97-AF65-F5344CB8AC3E}">
        <p14:creationId xmlns:p14="http://schemas.microsoft.com/office/powerpoint/2010/main" val="70249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1F74-8CF6-8A4F-9F64-F1703897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49BDB2-E0E9-7B42-8512-D83A06A27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61" y="1676400"/>
            <a:ext cx="6586303" cy="4343400"/>
          </a:xfrm>
        </p:spPr>
      </p:pic>
    </p:spTree>
    <p:extLst>
      <p:ext uri="{BB962C8B-B14F-4D97-AF65-F5344CB8AC3E}">
        <p14:creationId xmlns:p14="http://schemas.microsoft.com/office/powerpoint/2010/main" val="73854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8A18EE-2D5E-4214-B05E-DE112A704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100" dirty="0"/>
              <a:t>What we did: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600" dirty="0"/>
              <a:t>Analyze the flow and selected demographic profiles of immigration to the US</a:t>
            </a:r>
            <a:endParaRPr lang="en-US" sz="2600" u="sng" dirty="0"/>
          </a:p>
          <a:p>
            <a:pPr marL="0" indent="0">
              <a:buNone/>
            </a:pPr>
            <a:r>
              <a:rPr lang="en-US" sz="3100" dirty="0"/>
              <a:t>Approach:</a:t>
            </a:r>
          </a:p>
          <a:p>
            <a:pPr marL="0" indent="0">
              <a:buNone/>
            </a:pPr>
            <a:r>
              <a:rPr lang="en-US" sz="2600" dirty="0"/>
              <a:t>Interactive visualizations: Bubble Map, Bar Charts and Pie Charts</a:t>
            </a:r>
          </a:p>
          <a:p>
            <a:r>
              <a:rPr lang="en-US" sz="2600" u="sng" dirty="0"/>
              <a:t>Tools and techniques: </a:t>
            </a:r>
            <a:r>
              <a:rPr lang="en-US" sz="2600" dirty="0" err="1"/>
              <a:t>Javascript</a:t>
            </a:r>
            <a:r>
              <a:rPr lang="en-US" sz="2600" dirty="0"/>
              <a:t>, Flask Alchemy, </a:t>
            </a:r>
            <a:r>
              <a:rPr lang="en-US" sz="2600" dirty="0" err="1"/>
              <a:t>PostgreS</a:t>
            </a:r>
            <a:r>
              <a:rPr lang="en-US" sz="2600" dirty="0"/>
              <a:t>, D3, Leaflet</a:t>
            </a:r>
          </a:p>
          <a:p>
            <a:pPr marL="45720" indent="0">
              <a:buNone/>
            </a:pPr>
            <a:r>
              <a:rPr lang="en-US" sz="2900" dirty="0"/>
              <a:t>Future project</a:t>
            </a:r>
          </a:p>
          <a:p>
            <a:r>
              <a:rPr lang="en-US" sz="2600" dirty="0"/>
              <a:t>Add heat map to bubble chart</a:t>
            </a:r>
          </a:p>
          <a:p>
            <a:r>
              <a:rPr lang="en-US" sz="2600" dirty="0"/>
              <a:t>Beautify the website</a:t>
            </a:r>
          </a:p>
          <a:p>
            <a:r>
              <a:rPr lang="en-US" sz="2600" dirty="0"/>
              <a:t>Advanced interactivity of our visual charts.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3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427038"/>
            <a:ext cx="9753600" cy="510450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DaTA</a:t>
            </a:r>
            <a:r>
              <a:rPr lang="en-US" sz="3200" dirty="0"/>
              <a:t> </a:t>
            </a:r>
            <a:r>
              <a:rPr lang="en-US" sz="3200" dirty="0" err="1"/>
              <a:t>SouRCES</a:t>
            </a:r>
            <a:r>
              <a:rPr lang="en-US" sz="3200" dirty="0"/>
              <a:t>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990600"/>
            <a:ext cx="9753600" cy="58674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Migration Policy Institute</a:t>
            </a:r>
          </a:p>
          <a:p>
            <a:pPr lvl="2"/>
            <a:r>
              <a:rPr lang="en-US" dirty="0"/>
              <a:t>Immigration Population by Birth Region/Demographic</a:t>
            </a:r>
          </a:p>
          <a:p>
            <a:pPr lvl="2"/>
            <a:r>
              <a:rPr lang="en-US" dirty="0"/>
              <a:t>Age, Education, Income and Job Type (Sample after merging/cleaning)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Department of Homeland Security</a:t>
            </a:r>
          </a:p>
          <a:p>
            <a:pPr lvl="2"/>
            <a:r>
              <a:rPr lang="en-US" dirty="0"/>
              <a:t>Immigration Population by County from Country (Sample after merging/cleaning) 2007-2018</a:t>
            </a:r>
          </a:p>
          <a:p>
            <a:pPr lvl="2"/>
            <a:r>
              <a:rPr lang="en-US" dirty="0"/>
              <a:t>960,000 Rows after merging, 368,000 after cleanup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7E6EBE-BC14-4D4B-9B59-AC45C4710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215827"/>
            <a:ext cx="2054957" cy="64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B9653-39B1-48DC-BFD3-869E5164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276" y="4800600"/>
            <a:ext cx="6281738" cy="1678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E30648-D707-4E49-ABCF-18150FC03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870" y="2020185"/>
            <a:ext cx="9834681" cy="1595438"/>
          </a:xfrm>
          <a:prstGeom prst="rect">
            <a:avLst/>
          </a:prstGeom>
        </p:spPr>
      </p:pic>
      <p:pic>
        <p:nvPicPr>
          <p:cNvPr id="3074" name="Picture 2" descr="U.S. Department of Homeland Security Seal">
            <a:extLst>
              <a:ext uri="{FF2B5EF4-FFF2-40B4-BE49-F238E27FC236}">
                <a16:creationId xmlns:a16="http://schemas.microsoft.com/office/drawing/2014/main" id="{CCFAD843-E628-45B4-9EFB-2B9AB7AB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514965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32A442-C16F-48F2-8B15-C9A9A412CFF7}"/>
              </a:ext>
            </a:extLst>
          </p:cNvPr>
          <p:cNvSpPr txBox="1"/>
          <p:nvPr/>
        </p:nvSpPr>
        <p:spPr>
          <a:xfrm>
            <a:off x="9218612" y="5208186"/>
            <a:ext cx="1447800" cy="59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B0F0"/>
                </a:solidFill>
                <a:latin typeface="Book Antiqua" panose="02040602050305030304" pitchFamily="18" charset="0"/>
              </a:rPr>
              <a:t>Homeland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B0F0"/>
                </a:solidFill>
                <a:latin typeface="Book Antiqua" panose="02040602050305030304" pitchFamily="18" charset="0"/>
              </a:rPr>
              <a:t>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C4121-FAB7-4543-9A92-49572B2C8BAB}"/>
              </a:ext>
            </a:extLst>
          </p:cNvPr>
          <p:cNvSpPr txBox="1"/>
          <p:nvPr/>
        </p:nvSpPr>
        <p:spPr>
          <a:xfrm>
            <a:off x="9251858" y="6172200"/>
            <a:ext cx="269557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* Not Including the myriad of ones we didn’t use!</a:t>
            </a:r>
          </a:p>
        </p:txBody>
      </p:sp>
    </p:spTree>
    <p:extLst>
      <p:ext uri="{BB962C8B-B14F-4D97-AF65-F5344CB8AC3E}">
        <p14:creationId xmlns:p14="http://schemas.microsoft.com/office/powerpoint/2010/main" val="9467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1612-4112-402F-A7A2-9F8FA241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and Webify the </a:t>
            </a:r>
            <a:r>
              <a:rPr lang="en-US" dirty="0" err="1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EAE0A6-5357-4871-BEAE-0C21D989DFC1}"/>
              </a:ext>
            </a:extLst>
          </p:cNvPr>
          <p:cNvSpPr/>
          <p:nvPr/>
        </p:nvSpPr>
        <p:spPr>
          <a:xfrm>
            <a:off x="0" y="2667000"/>
            <a:ext cx="12188825" cy="4191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59511FA-0CAF-4362-91F5-69F5A32C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8" y="484949"/>
            <a:ext cx="11768117" cy="58840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7DD45F3-9CCD-403C-97CA-B3F007D27DEC}"/>
              </a:ext>
            </a:extLst>
          </p:cNvPr>
          <p:cNvSpPr/>
          <p:nvPr/>
        </p:nvSpPr>
        <p:spPr>
          <a:xfrm>
            <a:off x="5789612" y="2438400"/>
            <a:ext cx="533400" cy="533400"/>
          </a:xfrm>
          <a:prstGeom prst="ellipse">
            <a:avLst/>
          </a:prstGeom>
          <a:solidFill>
            <a:srgbClr val="208AE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287D7D-A108-4F36-B26F-A8C9592416F5}"/>
              </a:ext>
            </a:extLst>
          </p:cNvPr>
          <p:cNvSpPr txBox="1">
            <a:spLocks/>
          </p:cNvSpPr>
          <p:nvPr/>
        </p:nvSpPr>
        <p:spPr>
          <a:xfrm>
            <a:off x="8913812" y="940788"/>
            <a:ext cx="2514600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Front-End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B213407-0F6A-4F93-9A28-54CDADBCEDF5}"/>
              </a:ext>
            </a:extLst>
          </p:cNvPr>
          <p:cNvSpPr txBox="1">
            <a:spLocks/>
          </p:cNvSpPr>
          <p:nvPr/>
        </p:nvSpPr>
        <p:spPr>
          <a:xfrm>
            <a:off x="1255711" y="4627592"/>
            <a:ext cx="2819400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Back-End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8CAC9F-A589-408D-A88E-1A6CE1DD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4446530"/>
            <a:ext cx="2600688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05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EAE0A6-5357-4871-BEAE-0C21D989DFC1}"/>
              </a:ext>
            </a:extLst>
          </p:cNvPr>
          <p:cNvSpPr/>
          <p:nvPr/>
        </p:nvSpPr>
        <p:spPr>
          <a:xfrm>
            <a:off x="0" y="2667000"/>
            <a:ext cx="12188825" cy="4191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59511FA-0CAF-4362-91F5-69F5A32C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8" y="484949"/>
            <a:ext cx="11768117" cy="58840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7DD45F3-9CCD-403C-97CA-B3F007D27DEC}"/>
              </a:ext>
            </a:extLst>
          </p:cNvPr>
          <p:cNvSpPr/>
          <p:nvPr/>
        </p:nvSpPr>
        <p:spPr>
          <a:xfrm>
            <a:off x="5685879" y="2318046"/>
            <a:ext cx="817066" cy="791866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API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287D7D-A108-4F36-B26F-A8C9592416F5}"/>
              </a:ext>
            </a:extLst>
          </p:cNvPr>
          <p:cNvSpPr txBox="1">
            <a:spLocks/>
          </p:cNvSpPr>
          <p:nvPr/>
        </p:nvSpPr>
        <p:spPr>
          <a:xfrm>
            <a:off x="-1589" y="2224085"/>
            <a:ext cx="2514600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Front-End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B213407-0F6A-4F93-9A28-54CDADBCEDF5}"/>
              </a:ext>
            </a:extLst>
          </p:cNvPr>
          <p:cNvSpPr txBox="1">
            <a:spLocks/>
          </p:cNvSpPr>
          <p:nvPr/>
        </p:nvSpPr>
        <p:spPr>
          <a:xfrm>
            <a:off x="14558" y="2666999"/>
            <a:ext cx="2819400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Back-End</a:t>
            </a:r>
          </a:p>
        </p:txBody>
      </p:sp>
      <p:pic>
        <p:nvPicPr>
          <p:cNvPr id="19" name="Graphic 6" descr="Flask">
            <a:extLst>
              <a:ext uri="{FF2B5EF4-FFF2-40B4-BE49-F238E27FC236}">
                <a16:creationId xmlns:a16="http://schemas.microsoft.com/office/drawing/2014/main" id="{92F06461-55BE-4EEC-86EE-BA7B24B41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501755" y="4474025"/>
            <a:ext cx="2008101" cy="20081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35EC618-564F-47AD-828A-2B5BEEA1F12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04535" y="3618314"/>
            <a:ext cx="1936353" cy="75790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FC06E86-AC39-4A50-B835-7ED1FA205F7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1547" y="5908274"/>
            <a:ext cx="2094492" cy="5182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AFB6C6A-58FE-4256-993E-A35A0A2EE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5932" y="5344626"/>
            <a:ext cx="1256518" cy="126712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30FE8C9-8322-4DEB-8F8D-C67F97B558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96" y="5352717"/>
            <a:ext cx="759116" cy="97661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B68DD2D-9464-44CC-B029-284B24AD4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171" y="5508470"/>
            <a:ext cx="759116" cy="97661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5D5BD36-216C-45E1-B4B6-42B9728ADD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236" y="5666246"/>
            <a:ext cx="759116" cy="97661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36A062B-0ED2-4907-9CDB-F9093D39C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3692" y="5315572"/>
            <a:ext cx="1051815" cy="1060691"/>
          </a:xfrm>
          <a:prstGeom prst="rect">
            <a:avLst/>
          </a:prstGeom>
        </p:spPr>
      </p:pic>
      <p:pic>
        <p:nvPicPr>
          <p:cNvPr id="68" name="Graphic 6" descr="Database">
            <a:extLst>
              <a:ext uri="{FF2B5EF4-FFF2-40B4-BE49-F238E27FC236}">
                <a16:creationId xmlns:a16="http://schemas.microsoft.com/office/drawing/2014/main" id="{3CB8D612-27C2-4B91-BB20-9C51CB5B37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229447" y="5329432"/>
            <a:ext cx="1251783" cy="125178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2331197-176F-41D5-90B4-C55F8A296C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479" y="5731420"/>
            <a:ext cx="1002882" cy="988188"/>
          </a:xfrm>
          <a:prstGeom prst="rect">
            <a:avLst/>
          </a:prstGeom>
        </p:spPr>
      </p:pic>
      <p:sp>
        <p:nvSpPr>
          <p:cNvPr id="69" name="Arrow: Right 68">
            <a:extLst>
              <a:ext uri="{FF2B5EF4-FFF2-40B4-BE49-F238E27FC236}">
                <a16:creationId xmlns:a16="http://schemas.microsoft.com/office/drawing/2014/main" id="{6B70EAB0-8CC2-4A0F-AD72-0EA928CD5874}"/>
              </a:ext>
            </a:extLst>
          </p:cNvPr>
          <p:cNvSpPr/>
          <p:nvPr/>
        </p:nvSpPr>
        <p:spPr>
          <a:xfrm>
            <a:off x="1831018" y="5939392"/>
            <a:ext cx="452234" cy="2286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1E3C0676-E5B2-4B9D-8662-4F60803AE07A}"/>
              </a:ext>
            </a:extLst>
          </p:cNvPr>
          <p:cNvSpPr/>
          <p:nvPr/>
        </p:nvSpPr>
        <p:spPr>
          <a:xfrm>
            <a:off x="3842230" y="5912587"/>
            <a:ext cx="458441" cy="2286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D6A6D76E-044C-4C89-AEC8-05298CC78E83}"/>
              </a:ext>
            </a:extLst>
          </p:cNvPr>
          <p:cNvSpPr/>
          <p:nvPr/>
        </p:nvSpPr>
        <p:spPr>
          <a:xfrm>
            <a:off x="5898824" y="5979223"/>
            <a:ext cx="1920555" cy="2286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E4D631DB-C46C-4D02-A86B-2C3C8B32FFC4}"/>
              </a:ext>
            </a:extLst>
          </p:cNvPr>
          <p:cNvSpPr/>
          <p:nvPr/>
        </p:nvSpPr>
        <p:spPr>
          <a:xfrm>
            <a:off x="9685608" y="5655775"/>
            <a:ext cx="792853" cy="2286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0" name="Graphic 79" descr="Back">
            <a:extLst>
              <a:ext uri="{FF2B5EF4-FFF2-40B4-BE49-F238E27FC236}">
                <a16:creationId xmlns:a16="http://schemas.microsoft.com/office/drawing/2014/main" id="{F8872126-B487-4B78-82D4-88C2E5E613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99589" y="3205937"/>
            <a:ext cx="914400" cy="9144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E0B7BA-C877-4969-BFC5-A186A6920A68}"/>
              </a:ext>
            </a:extLst>
          </p:cNvPr>
          <p:cNvSpPr txBox="1"/>
          <p:nvPr/>
        </p:nvSpPr>
        <p:spPr>
          <a:xfrm>
            <a:off x="2182549" y="1288749"/>
            <a:ext cx="98764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Server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1B1E52-DBA1-4772-A19B-73C681E7890E}"/>
              </a:ext>
            </a:extLst>
          </p:cNvPr>
          <p:cNvSpPr txBox="1"/>
          <p:nvPr/>
        </p:nvSpPr>
        <p:spPr>
          <a:xfrm>
            <a:off x="4418292" y="1404089"/>
            <a:ext cx="82586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JSON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5CF13C7-40E6-474F-AF34-B4853E29A643}"/>
              </a:ext>
            </a:extLst>
          </p:cNvPr>
          <p:cNvSpPr txBox="1"/>
          <p:nvPr/>
        </p:nvSpPr>
        <p:spPr>
          <a:xfrm>
            <a:off x="7989332" y="1813486"/>
            <a:ext cx="11969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Request</a:t>
            </a:r>
          </a:p>
        </p:txBody>
      </p:sp>
      <p:pic>
        <p:nvPicPr>
          <p:cNvPr id="95" name="Graphic 94" descr="Cursor">
            <a:extLst>
              <a:ext uri="{FF2B5EF4-FFF2-40B4-BE49-F238E27FC236}">
                <a16:creationId xmlns:a16="http://schemas.microsoft.com/office/drawing/2014/main" id="{A1EB9BD5-E84F-4099-8353-544B91717F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49290" y="4175366"/>
            <a:ext cx="914400" cy="914400"/>
          </a:xfrm>
          <a:prstGeom prst="rect">
            <a:avLst/>
          </a:prstGeom>
        </p:spPr>
      </p:pic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79DD19BA-E343-4BD6-BBD9-F14683EA29BB}"/>
              </a:ext>
            </a:extLst>
          </p:cNvPr>
          <p:cNvCxnSpPr/>
          <p:nvPr/>
        </p:nvCxnSpPr>
        <p:spPr>
          <a:xfrm>
            <a:off x="3761111" y="1431874"/>
            <a:ext cx="6302132" cy="96712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7E052090-DA57-4D61-B350-867FA888278E}"/>
              </a:ext>
            </a:extLst>
          </p:cNvPr>
          <p:cNvCxnSpPr>
            <a:cxnSpLocks/>
          </p:cNvCxnSpPr>
          <p:nvPr/>
        </p:nvCxnSpPr>
        <p:spPr>
          <a:xfrm rot="10800000">
            <a:off x="3884905" y="1239327"/>
            <a:ext cx="6387896" cy="999859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B0169F79-B1EC-4C54-86EC-2D6BBDB53150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70138" y="376001"/>
            <a:ext cx="2576209" cy="2199203"/>
          </a:xfrm>
          <a:prstGeom prst="rect">
            <a:avLst/>
          </a:prstGeom>
        </p:spPr>
      </p:pic>
      <p:pic>
        <p:nvPicPr>
          <p:cNvPr id="106" name="Graphic 105" descr="Presentation with pie chart">
            <a:extLst>
              <a:ext uri="{FF2B5EF4-FFF2-40B4-BE49-F238E27FC236}">
                <a16:creationId xmlns:a16="http://schemas.microsoft.com/office/drawing/2014/main" id="{40B35B20-7787-4C91-9136-EA454E1DF4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21229" y="442153"/>
            <a:ext cx="1136205" cy="1136205"/>
          </a:xfrm>
          <a:prstGeom prst="rect">
            <a:avLst/>
          </a:prstGeom>
        </p:spPr>
      </p:pic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401D5E31-9F54-4BE6-9783-FA070037F308}"/>
              </a:ext>
            </a:extLst>
          </p:cNvPr>
          <p:cNvSpPr/>
          <p:nvPr/>
        </p:nvSpPr>
        <p:spPr>
          <a:xfrm flipH="1">
            <a:off x="8664497" y="841952"/>
            <a:ext cx="611281" cy="2286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0ECFE321-3ED9-412B-83C8-B20D8B7AD62A}"/>
              </a:ext>
            </a:extLst>
          </p:cNvPr>
          <p:cNvSpPr txBox="1">
            <a:spLocks/>
          </p:cNvSpPr>
          <p:nvPr/>
        </p:nvSpPr>
        <p:spPr>
          <a:xfrm>
            <a:off x="882271" y="4693738"/>
            <a:ext cx="494441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FAC9188E-0039-4372-9545-A8E3E949C5EF}"/>
              </a:ext>
            </a:extLst>
          </p:cNvPr>
          <p:cNvSpPr txBox="1">
            <a:spLocks/>
          </p:cNvSpPr>
          <p:nvPr/>
        </p:nvSpPr>
        <p:spPr>
          <a:xfrm>
            <a:off x="2759397" y="4696957"/>
            <a:ext cx="494441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T</a:t>
            </a:r>
          </a:p>
        </p:txBody>
      </p:sp>
      <p:sp>
        <p:nvSpPr>
          <p:cNvPr id="116" name="Text Placeholder 2">
            <a:extLst>
              <a:ext uri="{FF2B5EF4-FFF2-40B4-BE49-F238E27FC236}">
                <a16:creationId xmlns:a16="http://schemas.microsoft.com/office/drawing/2014/main" id="{455E6E94-16C0-4ECC-B17A-D65CA4F205EF}"/>
              </a:ext>
            </a:extLst>
          </p:cNvPr>
          <p:cNvSpPr txBox="1">
            <a:spLocks/>
          </p:cNvSpPr>
          <p:nvPr/>
        </p:nvSpPr>
        <p:spPr>
          <a:xfrm>
            <a:off x="4584004" y="4694320"/>
            <a:ext cx="494441" cy="44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280422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API Routs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Input Routs:</a:t>
            </a:r>
          </a:p>
          <a:p>
            <a:pPr lvl="1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/api/v1.0/years</a:t>
            </a:r>
          </a:p>
          <a:p>
            <a:pPr lvl="1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/api/v1.0/countries</a:t>
            </a:r>
          </a:p>
          <a:p>
            <a:pPr lvl="1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/api/v1.0/regions</a:t>
            </a:r>
            <a:br>
              <a:rPr lang="en-US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/api/v1.0/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</a:rPr>
              <a:t>admission_classes</a:t>
            </a:r>
            <a:endParaRPr lang="en-US" b="0" i="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marL="274320" lvl="1" indent="0">
              <a:buNone/>
            </a:pPr>
            <a:endParaRPr lang="en-US" b="0" i="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Data Routs:</a:t>
            </a:r>
          </a:p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api/v1.0/migration_data/(demography)</a:t>
            </a:r>
          </a:p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000" b="0" i="0" dirty="0" err="1">
                <a:effectLst/>
                <a:latin typeface="Times New Roman" panose="02020603050405020304" pitchFamily="18" charset="0"/>
              </a:rPr>
              <a:t>immigrants_by_county</a:t>
            </a:r>
            <a:r>
              <a:rPr lang="en-US" sz="2000" b="0" i="0" dirty="0">
                <a:effectLst/>
                <a:latin typeface="Times New Roman" panose="02020603050405020304" pitchFamily="18" charset="0"/>
              </a:rPr>
              <a:t>/(countries or regions)/(years)/(top)</a:t>
            </a:r>
          </a:p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000" b="0" i="0" dirty="0" err="1">
                <a:effectLst/>
                <a:latin typeface="Times New Roman" panose="02020603050405020304" pitchFamily="18" charset="0"/>
              </a:rPr>
              <a:t>immigrants_by_state</a:t>
            </a:r>
            <a:r>
              <a:rPr lang="en-US" sz="2000" b="0" i="0" dirty="0">
                <a:effectLst/>
                <a:latin typeface="Times New Roman" panose="02020603050405020304" pitchFamily="18" charset="0"/>
              </a:rPr>
              <a:t>/(countries or regions)/(years)/(top)</a:t>
            </a:r>
          </a:p>
          <a:p>
            <a:pPr lvl="1"/>
            <a:r>
              <a:rPr lang="en-US" sz="2000" b="0" i="0" dirty="0">
                <a:effectLst/>
                <a:latin typeface="Times New Roman" panose="02020603050405020304" pitchFamily="18" charset="0"/>
              </a:rPr>
              <a:t>/api/v1.0/</a:t>
            </a:r>
            <a:r>
              <a:rPr lang="en-US" sz="2000" b="0" i="0" dirty="0" err="1">
                <a:effectLst/>
                <a:latin typeface="Times New Roman" panose="02020603050405020304" pitchFamily="18" charset="0"/>
              </a:rPr>
              <a:t>diversity_by_state</a:t>
            </a:r>
            <a:r>
              <a:rPr lang="en-US" sz="2000" b="0" i="0" dirty="0">
                <a:effectLst/>
                <a:latin typeface="Times New Roman" panose="02020603050405020304" pitchFamily="18" charset="0"/>
              </a:rPr>
              <a:t>/(locations)/(years)/(top)</a:t>
            </a:r>
            <a:br>
              <a:rPr lang="en-US" dirty="0"/>
            </a:br>
            <a:br>
              <a:rPr lang="en-US" dirty="0"/>
            </a:br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1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Immigrants’ demographics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 fontScale="70000" lnSpcReduction="20000"/>
          </a:bodyPr>
          <a:lstStyle/>
          <a:p>
            <a:pPr lvl="1"/>
            <a:endParaRPr lang="en-US" sz="2000" b="0" i="0" dirty="0">
              <a:effectLst/>
              <a:latin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</a:endParaRPr>
          </a:p>
          <a:p>
            <a:pPr lvl="1"/>
            <a:endParaRPr lang="en-US" sz="2000" b="0" i="0" dirty="0">
              <a:effectLst/>
              <a:latin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</a:endParaRPr>
          </a:p>
          <a:p>
            <a:pPr lvl="1"/>
            <a:endParaRPr lang="en-US" sz="2000" b="0" i="0" dirty="0">
              <a:effectLst/>
              <a:latin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</a:endParaRPr>
          </a:p>
          <a:p>
            <a:pPr lvl="1"/>
            <a:endParaRPr lang="en-US" sz="2000" b="0" i="0" dirty="0">
              <a:effectLst/>
              <a:latin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</a:endParaRPr>
          </a:p>
          <a:p>
            <a:pPr lvl="1"/>
            <a:br>
              <a:rPr lang="en-US" dirty="0"/>
            </a:br>
            <a:br>
              <a:rPr lang="en-US" dirty="0"/>
            </a:br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sz="1600" dirty="0">
              <a:latin typeface="Times New Roman" panose="02020603050405020304" pitchFamily="18" charset="0"/>
            </a:endParaRPr>
          </a:p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C550F-9548-4A4B-8DF6-0D7BF2C0CFDA}"/>
              </a:ext>
            </a:extLst>
          </p:cNvPr>
          <p:cNvSpPr/>
          <p:nvPr/>
        </p:nvSpPr>
        <p:spPr>
          <a:xfrm>
            <a:off x="4951412" y="1600200"/>
            <a:ext cx="21336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Demography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8181F-388A-4FF1-9006-5D869F31673D}"/>
              </a:ext>
            </a:extLst>
          </p:cNvPr>
          <p:cNvSpPr/>
          <p:nvPr/>
        </p:nvSpPr>
        <p:spPr>
          <a:xfrm>
            <a:off x="1751012" y="1600200"/>
            <a:ext cx="32004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0" i="0" dirty="0">
                <a:effectLst/>
                <a:latin typeface="Times New Roman" panose="02020603050405020304" pitchFamily="18" charset="0"/>
              </a:rPr>
              <a:t>api/v1.0/migration_data/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984693-76AC-488F-93AB-BF5D50D5B43E}"/>
              </a:ext>
            </a:extLst>
          </p:cNvPr>
          <p:cNvSpPr/>
          <p:nvPr/>
        </p:nvSpPr>
        <p:spPr>
          <a:xfrm>
            <a:off x="4951412" y="1987420"/>
            <a:ext cx="21336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C0ED43-182E-49FA-A18F-3E288A03B49E}"/>
              </a:ext>
            </a:extLst>
          </p:cNvPr>
          <p:cNvSpPr/>
          <p:nvPr/>
        </p:nvSpPr>
        <p:spPr>
          <a:xfrm>
            <a:off x="4951412" y="2368420"/>
            <a:ext cx="21336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Education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02E919-4A0F-49A9-A453-F7DE3B0B48B9}"/>
              </a:ext>
            </a:extLst>
          </p:cNvPr>
          <p:cNvSpPr/>
          <p:nvPr/>
        </p:nvSpPr>
        <p:spPr>
          <a:xfrm>
            <a:off x="4951412" y="2705100"/>
            <a:ext cx="21336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Income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8DBF46-3394-40AD-B541-24351089FB3D}"/>
              </a:ext>
            </a:extLst>
          </p:cNvPr>
          <p:cNvSpPr/>
          <p:nvPr/>
        </p:nvSpPr>
        <p:spPr>
          <a:xfrm>
            <a:off x="4951411" y="3086100"/>
            <a:ext cx="213360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Median Income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65C82D-B464-4A13-8FBF-A1EC0343D387}"/>
              </a:ext>
            </a:extLst>
          </p:cNvPr>
          <p:cNvSpPr/>
          <p:nvPr/>
        </p:nvSpPr>
        <p:spPr>
          <a:xfrm>
            <a:off x="4951411" y="3422780"/>
            <a:ext cx="213360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D71AE-72F6-4CC1-A4FD-37C0ED4F021C}"/>
              </a:ext>
            </a:extLst>
          </p:cNvPr>
          <p:cNvSpPr/>
          <p:nvPr/>
        </p:nvSpPr>
        <p:spPr>
          <a:xfrm>
            <a:off x="4951411" y="3803780"/>
            <a:ext cx="2133601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Occupation</a:t>
            </a:r>
          </a:p>
        </p:txBody>
      </p:sp>
    </p:spTree>
    <p:extLst>
      <p:ext uri="{BB962C8B-B14F-4D97-AF65-F5344CB8AC3E}">
        <p14:creationId xmlns:p14="http://schemas.microsoft.com/office/powerpoint/2010/main" val="2016333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tate history report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State history report presentation.potx" id="{CE65B12B-E5CF-4B7F-891B-BF19DA46421A}" vid="{73D5F891-C0F2-461A-8D6B-932929F67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403</TotalTime>
  <Words>1081</Words>
  <Application>Microsoft Office PowerPoint</Application>
  <PresentationFormat>Custom</PresentationFormat>
  <Paragraphs>254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Arial Black</vt:lpstr>
      <vt:lpstr>Book Antiqua</vt:lpstr>
      <vt:lpstr>Calibri</vt:lpstr>
      <vt:lpstr>Times New Roman</vt:lpstr>
      <vt:lpstr>Wingdings</vt:lpstr>
      <vt:lpstr>State history report presentation</vt:lpstr>
      <vt:lpstr>US ImmigratioN Analysis</vt:lpstr>
      <vt:lpstr>Goals</vt:lpstr>
      <vt:lpstr>Today’s Agenda</vt:lpstr>
      <vt:lpstr>DaTA SouRCES*</vt:lpstr>
      <vt:lpstr>ETL and Webify the DATa</vt:lpstr>
      <vt:lpstr>PowerPoint Presentation</vt:lpstr>
      <vt:lpstr>PowerPoint Presentation</vt:lpstr>
      <vt:lpstr>API Routs</vt:lpstr>
      <vt:lpstr>Immigrants’ demographics Data</vt:lpstr>
      <vt:lpstr>Immigrants’ distribution data</vt:lpstr>
      <vt:lpstr>State’s Immigrants diversity</vt:lpstr>
      <vt:lpstr>Visualizations</vt:lpstr>
      <vt:lpstr>Demonstrations and Analysis</vt:lpstr>
      <vt:lpstr>Analysis of flow and demographic profiles of immigrants in us</vt:lpstr>
      <vt:lpstr>Demonstration: settlement by county</vt:lpstr>
      <vt:lpstr>Demonstration: immigrants from ghana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Worldwide ImmigratioN Analysis</dc:title>
  <dc:creator>Scott Leslie</dc:creator>
  <cp:lastModifiedBy>Scott Leslie</cp:lastModifiedBy>
  <cp:revision>22</cp:revision>
  <dcterms:created xsi:type="dcterms:W3CDTF">2020-10-16T01:55:11Z</dcterms:created>
  <dcterms:modified xsi:type="dcterms:W3CDTF">2020-10-17T14:17:31Z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